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2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Noto Sans CJK KR DemiLight" panose="020B0400000000000000" pitchFamily="34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41" autoAdjust="0"/>
    <p:restoredTop sz="80145" autoAdjust="0"/>
  </p:normalViewPr>
  <p:slideViewPr>
    <p:cSldViewPr snapToGrid="0">
      <p:cViewPr varScale="1">
        <p:scale>
          <a:sx n="133" d="100"/>
          <a:sy n="133" d="100"/>
        </p:scale>
        <p:origin x="2526" y="120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jpeg>
</file>

<file path=ppt/media/image4.png>
</file>

<file path=ppt/media/image5.gif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F948C-3842-42AA-842F-DEF6984017BC}" type="datetimeFigureOut">
              <a:rPr lang="en-US" smtClean="0"/>
              <a:t>5/24/2017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E5948F-E239-4DA7-9CE9-8E55C6840A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724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</a:t>
            </a:r>
            <a:r>
              <a:rPr lang="ko-KR" altLang="en-US" dirty="0" err="1" smtClean="0"/>
              <a:t>오하이오</a:t>
            </a:r>
            <a:r>
              <a:rPr lang="ko-KR" altLang="en-US" dirty="0" smtClean="0"/>
              <a:t> </a:t>
            </a:r>
            <a:r>
              <a:rPr lang="en-US" altLang="ko-KR" dirty="0" smtClean="0"/>
              <a:t>/ </a:t>
            </a:r>
            <a:r>
              <a:rPr lang="ko-KR" altLang="en-US" dirty="0" err="1" smtClean="0"/>
              <a:t>곤니치와</a:t>
            </a:r>
            <a:r>
              <a:rPr lang="ko-KR" altLang="en-US" dirty="0" smtClean="0"/>
              <a:t> </a:t>
            </a:r>
            <a:r>
              <a:rPr lang="en-US" altLang="ko-KR" dirty="0" smtClean="0"/>
              <a:t>/ </a:t>
            </a:r>
            <a:r>
              <a:rPr lang="ko-KR" altLang="en-US" dirty="0" err="1" smtClean="0"/>
              <a:t>곰방와</a:t>
            </a:r>
            <a:r>
              <a:rPr lang="en-US" altLang="ko-KR" dirty="0" smtClean="0"/>
              <a:t>),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조나단 </a:t>
            </a:r>
            <a:r>
              <a:rPr lang="ko-KR" altLang="en-US" baseline="0" dirty="0" err="1" smtClean="0"/>
              <a:t>데스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err="1" smtClean="0"/>
              <a:t>요로시쿠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오네가이시마스</a:t>
            </a:r>
            <a:r>
              <a:rPr lang="en-US" altLang="ko-KR" baseline="0" dirty="0" smtClean="0"/>
              <a:t>.</a:t>
            </a:r>
          </a:p>
          <a:p>
            <a:endParaRPr lang="en-US" baseline="0" dirty="0" smtClean="0"/>
          </a:p>
          <a:p>
            <a:r>
              <a:rPr lang="ko-KR" altLang="en-US" baseline="0" dirty="0" smtClean="0"/>
              <a:t>오늘 제가 발표할 주제는 일본 기업인 </a:t>
            </a:r>
            <a:r>
              <a:rPr lang="en-US" altLang="ko-KR" baseline="0" dirty="0" smtClean="0"/>
              <a:t>‘</a:t>
            </a:r>
            <a:r>
              <a:rPr lang="ko-KR" altLang="en-US" baseline="0" dirty="0" smtClean="0"/>
              <a:t>소니</a:t>
            </a:r>
            <a:r>
              <a:rPr lang="en-US" altLang="ko-KR" baseline="0" dirty="0" smtClean="0"/>
              <a:t>’ </a:t>
            </a:r>
            <a:r>
              <a:rPr lang="ko-KR" altLang="en-US" baseline="0" dirty="0" smtClean="0"/>
              <a:t>입니다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604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소니는</a:t>
            </a:r>
            <a:r>
              <a:rPr lang="ko-KR" altLang="en-US" dirty="0" smtClean="0"/>
              <a:t> 카메라로도 유명한데요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사실은 그렇게 유명하지는 않습니다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사이버 </a:t>
            </a:r>
            <a:r>
              <a:rPr lang="ko-KR" altLang="en-US" dirty="0" err="1" smtClean="0"/>
              <a:t>샷이라는</a:t>
            </a:r>
            <a:r>
              <a:rPr lang="ko-KR" altLang="en-US" dirty="0" smtClean="0"/>
              <a:t> 브랜드로 어디서 </a:t>
            </a:r>
            <a:r>
              <a:rPr lang="ko-KR" altLang="en-US" dirty="0" err="1" smtClean="0"/>
              <a:t>들어본듯</a:t>
            </a:r>
            <a:r>
              <a:rPr lang="ko-KR" altLang="en-US" dirty="0" smtClean="0"/>
              <a:t> 한 브랜드인데 소니 디지털 카메라 브랜드입니다</a:t>
            </a:r>
            <a:r>
              <a:rPr lang="en-US" altLang="ko-KR" dirty="0" smtClean="0"/>
              <a:t>.</a:t>
            </a:r>
          </a:p>
          <a:p>
            <a:r>
              <a:rPr lang="en-US" altLang="ko-KR" baseline="0" dirty="0" smtClean="0"/>
              <a:t>DSLR</a:t>
            </a:r>
            <a:r>
              <a:rPr lang="ko-KR" altLang="en-US" baseline="0" dirty="0" smtClean="0"/>
              <a:t>같은 비싼 카메라로는 알파라는 브랜드로 역시 다른 회사들과 최하의 </a:t>
            </a:r>
            <a:r>
              <a:rPr lang="ko-KR" altLang="en-US" baseline="0" dirty="0" err="1" smtClean="0"/>
              <a:t>가성비를</a:t>
            </a:r>
            <a:r>
              <a:rPr lang="ko-KR" altLang="en-US" baseline="0" dirty="0" smtClean="0"/>
              <a:t> 두고 서로 대결 구도를 이루고 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또 </a:t>
            </a:r>
            <a:r>
              <a:rPr lang="ko-KR" altLang="en-US" baseline="0" dirty="0" err="1" smtClean="0"/>
              <a:t>소니가</a:t>
            </a:r>
            <a:r>
              <a:rPr lang="ko-KR" altLang="en-US" baseline="0" dirty="0" smtClean="0"/>
              <a:t> 잘하는 것 중 하나인 이미지 센서 양산인데요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거의 모든 </a:t>
            </a:r>
            <a:r>
              <a:rPr lang="ko-KR" altLang="en-US" baseline="0" dirty="0" err="1" smtClean="0"/>
              <a:t>고사양</a:t>
            </a:r>
            <a:r>
              <a:rPr lang="ko-KR" altLang="en-US" baseline="0" dirty="0" smtClean="0"/>
              <a:t> 스마트폰에는 소니 이미지 센서가 </a:t>
            </a:r>
            <a:r>
              <a:rPr lang="ko-KR" altLang="en-US" baseline="0" dirty="0" err="1" smtClean="0"/>
              <a:t>탑재되어있습니다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2300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소니가</a:t>
            </a:r>
            <a:r>
              <a:rPr lang="ko-KR" altLang="en-US" dirty="0" smtClean="0"/>
              <a:t> 스마트폰도 만든다는 사실을 알고 계셨나요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스마트폰이</a:t>
            </a:r>
            <a:r>
              <a:rPr lang="ko-KR" altLang="en-US" baseline="0" dirty="0" smtClean="0"/>
              <a:t> 나오기 전인 </a:t>
            </a:r>
            <a:r>
              <a:rPr lang="en-US" altLang="ko-KR" baseline="0" dirty="0" smtClean="0"/>
              <a:t>00</a:t>
            </a:r>
            <a:r>
              <a:rPr lang="ko-KR" altLang="en-US" baseline="0" dirty="0" smtClean="0"/>
              <a:t>년대에는 꽤 많은 비율을 차지하고 있었지만 스마트폰이 나오고 너무 늦은 스마트폰 개발로 점유율이 크게 줄었습니다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dirty="0" smtClean="0"/>
              <a:t>관심 있으신 분들은 아시겠지만 </a:t>
            </a:r>
            <a:r>
              <a:rPr lang="ko-KR" altLang="en-US" dirty="0" err="1" smtClean="0"/>
              <a:t>소니의</a:t>
            </a:r>
            <a:r>
              <a:rPr lang="ko-KR" altLang="en-US" dirty="0" smtClean="0"/>
              <a:t> 스마트폰 브랜드는 </a:t>
            </a:r>
            <a:r>
              <a:rPr lang="ko-KR" altLang="en-US" dirty="0" err="1" smtClean="0"/>
              <a:t>엑스피리아</a:t>
            </a:r>
            <a:r>
              <a:rPr lang="ko-KR" altLang="en-US" dirty="0" smtClean="0"/>
              <a:t> 라는 브랜드로</a:t>
            </a:r>
            <a:r>
              <a:rPr lang="ko-KR" altLang="en-US" baseline="0" dirty="0" smtClean="0"/>
              <a:t> 출시 때마다 항상 뭔가 하나씩 부족한 신기한 기술을 </a:t>
            </a:r>
            <a:r>
              <a:rPr lang="ko-KR" altLang="en-US" baseline="0" dirty="0" err="1" smtClean="0"/>
              <a:t>보여줍니다</a:t>
            </a:r>
            <a:r>
              <a:rPr lang="en-US" altLang="ko-KR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8046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다음은 </a:t>
            </a:r>
            <a:r>
              <a:rPr lang="ko-KR" altLang="en-US" dirty="0" err="1" smtClean="0"/>
              <a:t>소니가</a:t>
            </a:r>
            <a:r>
              <a:rPr lang="ko-KR" altLang="en-US" dirty="0" smtClean="0"/>
              <a:t> 아직 안 망하는 이유</a:t>
            </a:r>
            <a:r>
              <a:rPr lang="ko-KR" altLang="en-US" baseline="0" dirty="0" smtClean="0"/>
              <a:t> 중 하나인 </a:t>
            </a:r>
            <a:r>
              <a:rPr lang="ko-KR" altLang="en-US" baseline="0" dirty="0" err="1" smtClean="0"/>
              <a:t>플레이스테이션</a:t>
            </a:r>
            <a:r>
              <a:rPr lang="ko-KR" altLang="en-US" baseline="0" dirty="0" smtClean="0"/>
              <a:t> 입니다</a:t>
            </a:r>
            <a:r>
              <a:rPr lang="en-US" altLang="ko-KR" baseline="0" dirty="0" smtClean="0"/>
              <a:t>.</a:t>
            </a:r>
          </a:p>
          <a:p>
            <a:r>
              <a:rPr lang="en-US" altLang="ko-KR" baseline="0" dirty="0" smtClean="0"/>
              <a:t>1994</a:t>
            </a:r>
            <a:r>
              <a:rPr lang="ko-KR" altLang="en-US" baseline="0" dirty="0" smtClean="0"/>
              <a:t>년에 처음 </a:t>
            </a:r>
            <a:r>
              <a:rPr lang="ko-KR" altLang="en-US" baseline="0" dirty="0" err="1" smtClean="0"/>
              <a:t>플레이스테이션을</a:t>
            </a:r>
            <a:r>
              <a:rPr lang="ko-KR" altLang="en-US" baseline="0" dirty="0" smtClean="0"/>
              <a:t> 발매하여 </a:t>
            </a:r>
            <a:r>
              <a:rPr lang="ko-KR" altLang="en-US" baseline="0" dirty="0" err="1" smtClean="0"/>
              <a:t>닌텐도를</a:t>
            </a:r>
            <a:r>
              <a:rPr lang="ko-KR" altLang="en-US" baseline="0" dirty="0" smtClean="0"/>
              <a:t> 큰 폭으로 따돌리며 게임기 시장의 </a:t>
            </a:r>
            <a:r>
              <a:rPr lang="en-US" altLang="ko-KR" baseline="0" dirty="0" smtClean="0"/>
              <a:t>60%</a:t>
            </a:r>
            <a:r>
              <a:rPr lang="ko-KR" altLang="en-US" baseline="0" dirty="0" smtClean="0"/>
              <a:t>를 차지했습니다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그 다음 작인 </a:t>
            </a:r>
            <a:r>
              <a:rPr lang="ko-KR" altLang="en-US" baseline="0" dirty="0" err="1" smtClean="0"/>
              <a:t>플스</a:t>
            </a:r>
            <a:r>
              <a:rPr lang="en-US" altLang="ko-KR" baseline="0" dirty="0" smtClean="0"/>
              <a:t>2</a:t>
            </a:r>
            <a:r>
              <a:rPr lang="ko-KR" altLang="en-US" baseline="0" dirty="0" smtClean="0"/>
              <a:t>는 더 </a:t>
            </a:r>
            <a:r>
              <a:rPr lang="ko-KR" altLang="en-US" baseline="0" dirty="0" err="1" smtClean="0"/>
              <a:t>대박을</a:t>
            </a:r>
            <a:r>
              <a:rPr lang="ko-KR" altLang="en-US" baseline="0" dirty="0" smtClean="0"/>
              <a:t> 치며 역사에 남을 콘솔 판매량을 기록했습니다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그렇게 이어져 와 현재에는 </a:t>
            </a:r>
            <a:r>
              <a:rPr lang="ko-KR" altLang="en-US" baseline="0" dirty="0" err="1" smtClean="0"/>
              <a:t>플스</a:t>
            </a:r>
            <a:r>
              <a:rPr lang="en-US" altLang="ko-KR" baseline="0" dirty="0" smtClean="0"/>
              <a:t>4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VR </a:t>
            </a:r>
            <a:r>
              <a:rPr lang="ko-KR" altLang="en-US" baseline="0" dirty="0" err="1" smtClean="0"/>
              <a:t>컨텐츠까지</a:t>
            </a:r>
            <a:r>
              <a:rPr lang="ko-KR" altLang="en-US" baseline="0" dirty="0" smtClean="0"/>
              <a:t> 판매하고 있습니다</a:t>
            </a:r>
            <a:r>
              <a:rPr lang="en-US" altLang="ko-KR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669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전자 제품만 있는 줄 알았는데 이상한 데에 진출해 있는 소니 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영화계에도 진출해 </a:t>
            </a:r>
            <a:r>
              <a:rPr lang="en-US" altLang="ko-KR" dirty="0" smtClean="0"/>
              <a:t>3</a:t>
            </a:r>
            <a:r>
              <a:rPr lang="ko-KR" altLang="en-US" dirty="0" smtClean="0"/>
              <a:t>대 스튜디오 중 하나에 드는데요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스파이더맨</a:t>
            </a:r>
            <a:r>
              <a:rPr lang="ko-KR" altLang="en-US" dirty="0" smtClean="0"/>
              <a:t> 같이 많은 유명한 영화를 소니 </a:t>
            </a:r>
            <a:r>
              <a:rPr lang="ko-KR" altLang="en-US" dirty="0" err="1" smtClean="0"/>
              <a:t>픽쳐스에서</a:t>
            </a:r>
            <a:r>
              <a:rPr lang="ko-KR" altLang="en-US" dirty="0" smtClean="0"/>
              <a:t> 제작했습니다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아래 사진은 </a:t>
            </a:r>
            <a:r>
              <a:rPr lang="ko-KR" altLang="en-US" dirty="0" err="1" smtClean="0"/>
              <a:t>스파이더맨</a:t>
            </a:r>
            <a:r>
              <a:rPr lang="ko-KR" altLang="en-US" dirty="0" smtClean="0"/>
              <a:t> 장면 중 하나인데요</a:t>
            </a:r>
            <a:r>
              <a:rPr lang="en-US" altLang="ko-KR" dirty="0" smtClean="0"/>
              <a:t>, </a:t>
            </a:r>
            <a:r>
              <a:rPr lang="ko-KR" altLang="en-US" dirty="0" smtClean="0"/>
              <a:t>소니 자회사인 소니 </a:t>
            </a:r>
            <a:r>
              <a:rPr lang="ko-KR" altLang="en-US" dirty="0" err="1" smtClean="0"/>
              <a:t>픽쳐스의</a:t>
            </a:r>
            <a:r>
              <a:rPr lang="ko-KR" altLang="en-US" dirty="0" smtClean="0"/>
              <a:t> 작품이라 바이오 노트북을 사용하는 장면이 나옵니다</a:t>
            </a:r>
            <a:r>
              <a:rPr lang="en-US" altLang="ko-KR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862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마지막으로 </a:t>
            </a:r>
            <a:r>
              <a:rPr lang="ko-KR" altLang="en-US" dirty="0" err="1" smtClean="0"/>
              <a:t>소니는</a:t>
            </a:r>
            <a:r>
              <a:rPr lang="ko-KR" altLang="en-US" dirty="0" smtClean="0"/>
              <a:t> 음악 분야에까지</a:t>
            </a:r>
            <a:r>
              <a:rPr lang="ko-KR" altLang="en-US" baseline="0" dirty="0" smtClean="0"/>
              <a:t> 진출해 있는데요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전세계 음반 회사 중 두 번째로 큰 크기를 자랑합니다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마이클 </a:t>
            </a:r>
            <a:r>
              <a:rPr lang="ko-KR" altLang="en-US" baseline="0" dirty="0" err="1" smtClean="0"/>
              <a:t>잭슨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비틀즈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에미넴</a:t>
            </a:r>
            <a:r>
              <a:rPr lang="ko-KR" altLang="en-US" baseline="0" dirty="0" smtClean="0"/>
              <a:t> 같이 큰 아티스트들을 많이 보유하고 있습니다</a:t>
            </a:r>
            <a:r>
              <a:rPr lang="en-US" altLang="ko-KR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9678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지금까지 제 발표를 </a:t>
            </a:r>
            <a:r>
              <a:rPr lang="ko-KR" altLang="en-US" dirty="0" err="1" smtClean="0"/>
              <a:t>들어주셔서</a:t>
            </a:r>
            <a:r>
              <a:rPr lang="ko-KR" altLang="en-US" dirty="0" smtClean="0"/>
              <a:t> 감사합니다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아리가토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고자이마스</a:t>
            </a:r>
            <a:r>
              <a:rPr lang="en-US" altLang="ko-KR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1377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간단하게 목차를 먼저 살펴보자면 첫</a:t>
            </a:r>
            <a:r>
              <a:rPr lang="ko-KR" altLang="en-US" baseline="0" dirty="0" smtClean="0"/>
              <a:t> 번째로 간략한 소개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두 번째로 더 간략한 역사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그 다음은 기술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마지막으로는 거대한 진출 분야로 이루어져 있습니다</a:t>
            </a:r>
            <a:r>
              <a:rPr lang="en-US" altLang="ko-KR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37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소니 </a:t>
            </a:r>
            <a:r>
              <a:rPr lang="ko-KR" altLang="en-US" dirty="0" err="1" smtClean="0"/>
              <a:t>카부시키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카이샤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즉 소니 주식회사는 일본의 다국적 기업입니다</a:t>
            </a:r>
            <a:r>
              <a:rPr lang="en-US" altLang="ko-KR" dirty="0" smtClean="0"/>
              <a:t>.</a:t>
            </a:r>
          </a:p>
          <a:p>
            <a:pPr>
              <a:spcBef>
                <a:spcPts val="600"/>
              </a:spcBef>
            </a:pPr>
            <a:r>
              <a:rPr lang="ko-KR" altLang="en-US" dirty="0" err="1" smtClean="0"/>
              <a:t>소니의</a:t>
            </a:r>
            <a:r>
              <a:rPr lang="ko-KR" altLang="en-US" dirty="0" smtClean="0"/>
              <a:t> 대표적인 분야는 </a:t>
            </a:r>
            <a:r>
              <a:rPr lang="ko-KR" altLang="en-US" dirty="0" err="1" smtClean="0"/>
              <a:t>전자제품</a:t>
            </a:r>
            <a:r>
              <a:rPr lang="ko-KR" altLang="en-US" dirty="0" smtClean="0"/>
              <a:t> 제조와 판매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엔터테인먼트 사업입니다</a:t>
            </a:r>
            <a:r>
              <a:rPr lang="en-US" altLang="ko-KR" dirty="0" smtClean="0"/>
              <a:t>.</a:t>
            </a:r>
          </a:p>
          <a:p>
            <a:pPr>
              <a:spcBef>
                <a:spcPts val="600"/>
              </a:spcBef>
            </a:pPr>
            <a:r>
              <a:rPr lang="ko-KR" altLang="en-US" dirty="0" smtClean="0"/>
              <a:t>처음에 잠깐 언급했듯이 </a:t>
            </a:r>
            <a:r>
              <a:rPr lang="ko-KR" altLang="en-US" dirty="0" err="1" smtClean="0"/>
              <a:t>소니는</a:t>
            </a:r>
            <a:r>
              <a:rPr lang="ko-KR" altLang="en-US" dirty="0" smtClean="0"/>
              <a:t> 일본 기업입니다</a:t>
            </a:r>
            <a:r>
              <a:rPr lang="en-US" altLang="ko-KR" dirty="0" smtClean="0"/>
              <a:t>.</a:t>
            </a:r>
          </a:p>
          <a:p>
            <a:pPr>
              <a:spcBef>
                <a:spcPts val="600"/>
              </a:spcBef>
            </a:pPr>
            <a:r>
              <a:rPr lang="ko-KR" altLang="en-US" dirty="0" smtClean="0"/>
              <a:t>또한 전세계 정보 관련 기업</a:t>
            </a:r>
            <a:r>
              <a:rPr lang="ko-KR" altLang="en-US" baseline="0" dirty="0" smtClean="0"/>
              <a:t> 중 크기로 </a:t>
            </a:r>
            <a:r>
              <a:rPr lang="en-US" altLang="ko-KR" baseline="0" dirty="0" smtClean="0"/>
              <a:t>10</a:t>
            </a:r>
            <a:r>
              <a:rPr lang="ko-KR" altLang="en-US" baseline="0" dirty="0" smtClean="0"/>
              <a:t>위를 차지하고 있습니다</a:t>
            </a:r>
            <a:r>
              <a:rPr lang="en-US" altLang="ko-KR" baseline="0" dirty="0" smtClean="0"/>
              <a:t>.</a:t>
            </a:r>
          </a:p>
          <a:p>
            <a:pPr>
              <a:spcBef>
                <a:spcPts val="600"/>
              </a:spcBef>
            </a:pPr>
            <a:r>
              <a:rPr lang="ko-KR" altLang="en-US" baseline="0" dirty="0" smtClean="0"/>
              <a:t>무려 </a:t>
            </a:r>
            <a:r>
              <a:rPr lang="en-US" altLang="ko-KR" baseline="0" dirty="0" smtClean="0"/>
              <a:t>670</a:t>
            </a:r>
            <a:r>
              <a:rPr lang="ko-KR" altLang="en-US" baseline="0" dirty="0" smtClean="0"/>
              <a:t>억 달러나 되는 자산 총액을 가지고 있습니다</a:t>
            </a:r>
            <a:r>
              <a:rPr lang="en-US" altLang="ko-KR" baseline="0" dirty="0" smtClean="0"/>
              <a:t>.</a:t>
            </a:r>
          </a:p>
          <a:p>
            <a:pPr>
              <a:spcBef>
                <a:spcPts val="600"/>
              </a:spcBef>
            </a:pPr>
            <a:r>
              <a:rPr lang="ko-KR" altLang="en-US" baseline="0" dirty="0" smtClean="0"/>
              <a:t>한국 원화로 약 </a:t>
            </a:r>
            <a:r>
              <a:rPr lang="en-US" altLang="ko-KR" baseline="0" dirty="0" smtClean="0"/>
              <a:t>740</a:t>
            </a:r>
            <a:r>
              <a:rPr lang="ko-KR" altLang="en-US" baseline="0" dirty="0" smtClean="0"/>
              <a:t>조의 규모로 매우 거대한 기업이죠</a:t>
            </a:r>
            <a:r>
              <a:rPr lang="en-US" altLang="ko-KR" baseline="0" dirty="0" smtClean="0"/>
              <a:t>.</a:t>
            </a:r>
          </a:p>
          <a:p>
            <a:pPr>
              <a:spcBef>
                <a:spcPts val="600"/>
              </a:spcBef>
            </a:pPr>
            <a:r>
              <a:rPr lang="ko-KR" altLang="en-US" dirty="0" smtClean="0"/>
              <a:t>전세계 </a:t>
            </a:r>
            <a:r>
              <a:rPr lang="en-US" altLang="ko-KR" dirty="0" smtClean="0"/>
              <a:t>14</a:t>
            </a:r>
            <a:r>
              <a:rPr lang="ko-KR" altLang="en-US" dirty="0" smtClean="0"/>
              <a:t>개국에 지사를 두고 있으며 </a:t>
            </a:r>
            <a:r>
              <a:rPr lang="en-US" altLang="ko-KR" dirty="0" smtClean="0"/>
              <a:t>12</a:t>
            </a:r>
            <a:r>
              <a:rPr lang="ko-KR" altLang="en-US" dirty="0" smtClean="0"/>
              <a:t>만 명의 직원들을 두고 있습니다</a:t>
            </a:r>
            <a:r>
              <a:rPr lang="en-US" altLang="ko-KR" dirty="0" smtClean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906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670</a:t>
            </a:r>
            <a:r>
              <a:rPr lang="ko-KR" altLang="en-US" dirty="0" smtClean="0"/>
              <a:t>억 달러의 규모를 가지고 있는 것을 볼 수 있습니다</a:t>
            </a:r>
            <a:r>
              <a:rPr lang="en-US" altLang="ko-KR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06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간단하게 </a:t>
            </a:r>
            <a:r>
              <a:rPr lang="ko-KR" altLang="en-US" dirty="0" err="1" smtClean="0"/>
              <a:t>소니의</a:t>
            </a:r>
            <a:r>
              <a:rPr lang="ko-KR" altLang="en-US" dirty="0" smtClean="0"/>
              <a:t> 역사에 대</a:t>
            </a:r>
            <a:r>
              <a:rPr lang="ko-KR" altLang="en-US" i="0" dirty="0" smtClean="0"/>
              <a:t>하여 </a:t>
            </a:r>
            <a:r>
              <a:rPr lang="ko-KR" altLang="en-US" i="0" dirty="0" err="1" smtClean="0"/>
              <a:t>설명드리자면</a:t>
            </a:r>
            <a:r>
              <a:rPr lang="ko-KR" altLang="en-US" i="0" dirty="0" smtClean="0"/>
              <a:t> </a:t>
            </a:r>
            <a:r>
              <a:rPr lang="ko-KR" altLang="en-US" i="0" dirty="0" err="1" smtClean="0"/>
              <a:t>소니는</a:t>
            </a:r>
            <a:r>
              <a:rPr lang="ko-KR" altLang="en-US" i="0" dirty="0" smtClean="0"/>
              <a:t> 생각보다 오래된 회사인데요</a:t>
            </a:r>
            <a:r>
              <a:rPr lang="en-US" altLang="ko-KR" i="0" dirty="0" smtClean="0"/>
              <a:t>,</a:t>
            </a:r>
          </a:p>
          <a:p>
            <a:r>
              <a:rPr lang="en-US" i="0" dirty="0" smtClean="0"/>
              <a:t>2</a:t>
            </a:r>
            <a:r>
              <a:rPr lang="ko-KR" altLang="en-US" i="0" dirty="0" smtClean="0"/>
              <a:t>차 세계대전이 끝난 후</a:t>
            </a:r>
            <a:r>
              <a:rPr lang="en-US" altLang="ko-KR" i="0" dirty="0" smtClean="0"/>
              <a:t>, 1946</a:t>
            </a:r>
            <a:r>
              <a:rPr lang="ko-KR" altLang="en-US" i="0" dirty="0" smtClean="0"/>
              <a:t>년에 설립되어 지금까지 </a:t>
            </a:r>
            <a:r>
              <a:rPr lang="en-US" altLang="ko-KR" i="0" dirty="0" smtClean="0"/>
              <a:t>71</a:t>
            </a:r>
            <a:r>
              <a:rPr lang="ko-KR" altLang="en-US" i="0" dirty="0" smtClean="0"/>
              <a:t>년이나 된 회사입니다</a:t>
            </a:r>
            <a:r>
              <a:rPr lang="en-US" altLang="ko-KR" i="0" dirty="0" smtClean="0"/>
              <a:t>.</a:t>
            </a:r>
          </a:p>
          <a:p>
            <a:r>
              <a:rPr lang="ko-KR" altLang="en-US" i="0" dirty="0" smtClean="0"/>
              <a:t>오른쪽 사진에 있는 </a:t>
            </a:r>
            <a:r>
              <a:rPr lang="ko-KR" altLang="en-US" i="0" dirty="0" err="1" smtClean="0"/>
              <a:t>마사루</a:t>
            </a:r>
            <a:r>
              <a:rPr lang="ko-KR" altLang="en-US" i="0" dirty="0" smtClean="0"/>
              <a:t> </a:t>
            </a:r>
            <a:r>
              <a:rPr lang="ko-KR" altLang="en-US" i="0" dirty="0" err="1" smtClean="0"/>
              <a:t>이부카라는</a:t>
            </a:r>
            <a:r>
              <a:rPr lang="ko-KR" altLang="en-US" i="0" dirty="0" smtClean="0"/>
              <a:t> 사람이 </a:t>
            </a:r>
            <a:r>
              <a:rPr lang="en-US" altLang="ko-KR" i="0" dirty="0" smtClean="0"/>
              <a:t>1946</a:t>
            </a:r>
            <a:r>
              <a:rPr lang="ko-KR" altLang="en-US" i="0" dirty="0" smtClean="0"/>
              <a:t>년 도쿄에서 적은 돈과 적은 사람으로 창업을 했습니다</a:t>
            </a:r>
            <a:r>
              <a:rPr lang="en-US" altLang="ko-KR" i="0" dirty="0" smtClean="0"/>
              <a:t>.</a:t>
            </a:r>
          </a:p>
          <a:p>
            <a:r>
              <a:rPr lang="ko-KR" altLang="en-US" i="0" dirty="0" smtClean="0"/>
              <a:t>그 다음 주요 사건은 </a:t>
            </a:r>
            <a:r>
              <a:rPr lang="en-US" altLang="ko-KR" i="0" dirty="0" smtClean="0"/>
              <a:t>1979</a:t>
            </a:r>
            <a:r>
              <a:rPr lang="ko-KR" altLang="en-US" i="0" dirty="0" smtClean="0"/>
              <a:t>년에 유명한 휴대 기기인 워크맨을 만들어서 팔아서 전세계적으로 알려 지게 되었습니다</a:t>
            </a:r>
            <a:r>
              <a:rPr lang="en-US" altLang="ko-KR" i="0" dirty="0" smtClean="0"/>
              <a:t>.</a:t>
            </a:r>
          </a:p>
          <a:p>
            <a:r>
              <a:rPr lang="ko-KR" altLang="en-US" i="0" dirty="0" smtClean="0"/>
              <a:t>억대의 판매량을 기록하면서 워크맨은 누구나 사용할 수 있는 소형 가전의 새로운 시대를 열었습니다</a:t>
            </a:r>
            <a:r>
              <a:rPr lang="en-US" altLang="ko-KR" i="0" dirty="0" smtClean="0"/>
              <a:t>.</a:t>
            </a:r>
          </a:p>
          <a:p>
            <a:r>
              <a:rPr lang="ko-KR" altLang="en-US" i="0" dirty="0" smtClean="0"/>
              <a:t>그렇게 </a:t>
            </a:r>
            <a:r>
              <a:rPr lang="ko-KR" altLang="en-US" i="0" dirty="0" err="1" smtClean="0"/>
              <a:t>여러가지</a:t>
            </a:r>
            <a:r>
              <a:rPr lang="ko-KR" altLang="en-US" i="0" dirty="0" smtClean="0"/>
              <a:t> 제품을 만들고 있던 도중에 게임 콘솔인 </a:t>
            </a:r>
            <a:r>
              <a:rPr lang="ko-KR" altLang="en-US" i="0" dirty="0" err="1" smtClean="0"/>
              <a:t>플레이스테이션을</a:t>
            </a:r>
            <a:r>
              <a:rPr lang="ko-KR" altLang="en-US" i="0" dirty="0" smtClean="0"/>
              <a:t> 개발해서 </a:t>
            </a:r>
            <a:r>
              <a:rPr lang="ko-KR" altLang="en-US" i="0" dirty="0" err="1" smtClean="0"/>
              <a:t>대박을</a:t>
            </a:r>
            <a:r>
              <a:rPr lang="ko-KR" altLang="en-US" i="0" baseline="0" dirty="0" smtClean="0"/>
              <a:t> 치게 됩니다</a:t>
            </a:r>
            <a:r>
              <a:rPr lang="en-US" altLang="ko-KR" i="0" baseline="0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1556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다음으로는 </a:t>
            </a:r>
            <a:r>
              <a:rPr lang="ko-KR" altLang="en-US" dirty="0" err="1" smtClean="0"/>
              <a:t>소니의</a:t>
            </a:r>
            <a:r>
              <a:rPr lang="ko-KR" altLang="en-US" dirty="0" smtClean="0"/>
              <a:t> 기술들에 대해서 </a:t>
            </a:r>
            <a:r>
              <a:rPr lang="ko-KR" altLang="en-US" dirty="0" err="1" smtClean="0"/>
              <a:t>설명드리겠습니다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소니는</a:t>
            </a:r>
            <a:r>
              <a:rPr lang="ko-KR" altLang="en-US" dirty="0" smtClean="0"/>
              <a:t> 사과 모양 회사에게 영감을 주었는지 독보적 기술을 정말 좋아합니다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err="1" smtClean="0"/>
              <a:t>소니는</a:t>
            </a:r>
            <a:r>
              <a:rPr lang="ko-KR" altLang="en-US" dirty="0" smtClean="0"/>
              <a:t> 영상 녹화 기술인 비디오 테이프를 비싸고 관리하기 어려운 </a:t>
            </a:r>
            <a:r>
              <a:rPr lang="ko-KR" altLang="en-US" dirty="0" err="1" smtClean="0"/>
              <a:t>베타맥스라는</a:t>
            </a:r>
            <a:r>
              <a:rPr lang="ko-KR" altLang="en-US" dirty="0" smtClean="0"/>
              <a:t> 비디오 테이프를 개발해서 </a:t>
            </a:r>
            <a:r>
              <a:rPr lang="en-US" altLang="ko-KR" dirty="0" smtClean="0"/>
              <a:t>VHS</a:t>
            </a:r>
            <a:r>
              <a:rPr lang="ko-KR" altLang="en-US" dirty="0" smtClean="0"/>
              <a:t>라는 기술에게 밀리게 됩니다</a:t>
            </a:r>
            <a:r>
              <a:rPr lang="en-US" altLang="ko-KR" dirty="0" smtClean="0"/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1715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또 음성 녹음의 분야에서는 </a:t>
            </a:r>
            <a:r>
              <a:rPr lang="ko-KR" altLang="en-US" dirty="0" err="1" smtClean="0"/>
              <a:t>미니디스크라는</a:t>
            </a:r>
            <a:r>
              <a:rPr lang="ko-KR" altLang="en-US" dirty="0" smtClean="0"/>
              <a:t> 새로운 저장 장치를 개발했지만 </a:t>
            </a:r>
            <a:r>
              <a:rPr lang="en-US" altLang="ko-KR" dirty="0" smtClean="0"/>
              <a:t>mp3</a:t>
            </a:r>
            <a:r>
              <a:rPr lang="ko-KR" altLang="en-US" dirty="0" smtClean="0"/>
              <a:t>를 지원하지 않아 호환성 문제로 밀리게 되었습니다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그리고 그 당시에 최신 기술이었던 </a:t>
            </a:r>
            <a:r>
              <a:rPr lang="en-US" altLang="ko-KR" dirty="0" smtClean="0"/>
              <a:t>CD</a:t>
            </a:r>
            <a:r>
              <a:rPr lang="ko-KR" altLang="en-US" dirty="0" smtClean="0"/>
              <a:t>에 대항하여서 </a:t>
            </a:r>
            <a:r>
              <a:rPr lang="en-US" altLang="ko-KR" dirty="0" smtClean="0"/>
              <a:t>MMCD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SD</a:t>
            </a:r>
            <a:r>
              <a:rPr lang="ko-KR" altLang="en-US" dirty="0" smtClean="0"/>
              <a:t>를 개발해서 더 최신 기술인 </a:t>
            </a:r>
            <a:r>
              <a:rPr lang="en-US" altLang="ko-KR" dirty="0" smtClean="0"/>
              <a:t>DVD</a:t>
            </a:r>
            <a:r>
              <a:rPr lang="ko-KR" altLang="en-US" dirty="0" smtClean="0"/>
              <a:t>에게 밀렸습니다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390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다음으로는 이러한 기술들을 사용한 분야들에 대하여 설명 드리겠습니다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전자 제품의 음성 분야에서는 아까 잠깐 설명 드렸듯이 </a:t>
            </a:r>
            <a:r>
              <a:rPr lang="ko-KR" altLang="en-US" dirty="0" err="1" smtClean="0"/>
              <a:t>소니를</a:t>
            </a:r>
            <a:r>
              <a:rPr lang="ko-KR" altLang="en-US" dirty="0" smtClean="0"/>
              <a:t> 전세계에 알린 제품인 워크맨이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최근 근황은 </a:t>
            </a:r>
            <a:r>
              <a:rPr lang="ko-KR" altLang="en-US" dirty="0" err="1" smtClean="0"/>
              <a:t>가성비가</a:t>
            </a:r>
            <a:r>
              <a:rPr lang="ko-KR" altLang="en-US" baseline="0" dirty="0" smtClean="0"/>
              <a:t> 갈수록 낮아지는 신기한 제품들을 선보이고 있습니다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9270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다음은 컴퓨팅 분야인데요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아무도 안 쓰지만 어디서 들어는 본 브랜드인 바이오 컴퓨터가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주로 노트북을 만드는 것 같지만 </a:t>
            </a:r>
            <a:r>
              <a:rPr lang="ko-KR" altLang="en-US" dirty="0" err="1" smtClean="0"/>
              <a:t>데스크탑도</a:t>
            </a:r>
            <a:r>
              <a:rPr lang="ko-KR" altLang="en-US" dirty="0" smtClean="0"/>
              <a:t> 만든다고 합니다</a:t>
            </a:r>
            <a:r>
              <a:rPr lang="en-US" altLang="ko-KR" dirty="0" smtClean="0"/>
              <a:t>.</a:t>
            </a:r>
          </a:p>
          <a:p>
            <a:r>
              <a:rPr lang="en-US" dirty="0" smtClean="0"/>
              <a:t>2006</a:t>
            </a:r>
            <a:r>
              <a:rPr lang="ko-KR" altLang="en-US" dirty="0" smtClean="0"/>
              <a:t>년에 노트북 배터리에 문제가 있어 대량 </a:t>
            </a:r>
            <a:r>
              <a:rPr lang="ko-KR" altLang="en-US" dirty="0" err="1" smtClean="0"/>
              <a:t>리콜</a:t>
            </a:r>
            <a:r>
              <a:rPr lang="ko-KR" altLang="en-US" dirty="0" smtClean="0"/>
              <a:t> 사건이 벌어지기도 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그리고 그로부터 </a:t>
            </a:r>
            <a:r>
              <a:rPr lang="en-US" altLang="ko-KR" dirty="0" smtClean="0"/>
              <a:t>8</a:t>
            </a:r>
            <a:r>
              <a:rPr lang="ko-KR" altLang="en-US" dirty="0" smtClean="0"/>
              <a:t>년 뒤인 </a:t>
            </a:r>
            <a:r>
              <a:rPr lang="en-US" altLang="ko-KR" dirty="0" smtClean="0"/>
              <a:t>2014</a:t>
            </a:r>
            <a:r>
              <a:rPr lang="ko-KR" altLang="en-US" dirty="0" smtClean="0"/>
              <a:t>년에 장사가 안돼서 팔려 버리고 맙니다</a:t>
            </a:r>
            <a:r>
              <a:rPr lang="en-US" altLang="ko-KR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E5948F-E239-4DA7-9CE9-8E55C6840A7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7811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9522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553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771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7966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6341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1055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1816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0399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118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111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42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030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04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025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221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991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5/24/2017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053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</a:lstStyle>
          <a:p>
            <a:fld id="{48A87A34-81AB-432B-8DAE-1953F412C126}" type="datetimeFigureOut">
              <a:rPr lang="en-US" smtClean="0"/>
              <a:pPr/>
              <a:t>5/24/2017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4865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Noto Sans CJK KR DemiLight" panose="020B0400000000000000" pitchFamily="34" charset="-127"/>
          <a:ea typeface="Noto Sans CJK KR DemiLight" panose="020B0400000000000000" pitchFamily="34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Noto Sans CJK KR DemiLight" panose="020B0400000000000000" pitchFamily="34" charset="-127"/>
          <a:ea typeface="Noto Sans CJK KR DemiLight" panose="020B0400000000000000" pitchFamily="34" charset="-127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Noto Sans CJK KR DemiLight" panose="020B0400000000000000" pitchFamily="34" charset="-127"/>
          <a:ea typeface="Noto Sans CJK KR DemiLight" panose="020B0400000000000000" pitchFamily="34" charset="-127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Noto Sans CJK KR DemiLight" panose="020B0400000000000000" pitchFamily="34" charset="-127"/>
          <a:ea typeface="Noto Sans CJK KR DemiLight" panose="020B0400000000000000" pitchFamily="34" charset="-127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Noto Sans CJK KR DemiLight" panose="020B0400000000000000" pitchFamily="34" charset="-127"/>
          <a:ea typeface="Noto Sans CJK KR DemiLight" panose="020B0400000000000000" pitchFamily="34" charset="-127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Noto Sans CJK KR DemiLight" panose="020B0400000000000000" pitchFamily="34" charset="-127"/>
          <a:ea typeface="Noto Sans CJK KR DemiLight" panose="020B0400000000000000" pitchFamily="34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son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051" y="1919525"/>
            <a:ext cx="6037899" cy="3018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0530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진출 분야 </a:t>
            </a:r>
            <a:r>
              <a:rPr lang="en-US" altLang="ko-KR" sz="2400" dirty="0" smtClean="0"/>
              <a:t>[</a:t>
            </a:r>
            <a:r>
              <a:rPr lang="ko-KR" altLang="en-US" sz="2400" dirty="0" smtClean="0"/>
              <a:t>전자 제품</a:t>
            </a:r>
            <a:r>
              <a:rPr lang="en-US" altLang="ko-KR" sz="2400" dirty="0" smtClean="0"/>
              <a:t>]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사진 </a:t>
            </a:r>
            <a:r>
              <a:rPr lang="en-US" altLang="ko-KR" dirty="0" smtClean="0"/>
              <a:t>/ </a:t>
            </a:r>
            <a:r>
              <a:rPr lang="ko-KR" altLang="en-US" dirty="0" smtClean="0"/>
              <a:t>동영상</a:t>
            </a:r>
            <a:endParaRPr lang="en-US" altLang="ko-KR" dirty="0" smtClean="0"/>
          </a:p>
          <a:p>
            <a:pPr lvl="1"/>
            <a:r>
              <a:rPr lang="en-US" dirty="0" smtClean="0"/>
              <a:t>1996</a:t>
            </a:r>
            <a:r>
              <a:rPr lang="ko-KR" altLang="en-US" dirty="0" smtClean="0"/>
              <a:t>년 </a:t>
            </a:r>
            <a:r>
              <a:rPr lang="en-US" altLang="ko-KR" b="1" i="1" dirty="0" smtClean="0"/>
              <a:t>Cyber-shot</a:t>
            </a:r>
            <a:r>
              <a:rPr lang="en-US" altLang="ko-KR" dirty="0" smtClean="0"/>
              <a:t> </a:t>
            </a:r>
            <a:r>
              <a:rPr lang="ko-KR" altLang="en-US" dirty="0" smtClean="0"/>
              <a:t>디지털 카메라 시장 점유율 </a:t>
            </a:r>
            <a:r>
              <a:rPr lang="en-US" altLang="ko-KR" dirty="0" smtClean="0"/>
              <a:t>20% → 5%</a:t>
            </a:r>
          </a:p>
          <a:p>
            <a:pPr lvl="1"/>
            <a:r>
              <a:rPr lang="ko-KR" altLang="en-US" dirty="0" err="1" smtClean="0"/>
              <a:t>캐논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니콘에 이어 세 번째로 높은 시장 점유율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높은 수준의 카메라 이미지 센서 </a:t>
            </a:r>
            <a:r>
              <a:rPr lang="en-US" altLang="ko-KR" dirty="0" smtClean="0"/>
              <a:t>/ </a:t>
            </a:r>
            <a:r>
              <a:rPr lang="ko-KR" altLang="en-US" dirty="0" smtClean="0"/>
              <a:t>프로세서 양산</a:t>
            </a:r>
            <a:endParaRPr lang="en-US" dirty="0"/>
          </a:p>
        </p:txBody>
      </p:sp>
      <p:pic>
        <p:nvPicPr>
          <p:cNvPr id="10242" name="Picture 2" descr="Image result for cyber shot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74"/>
          <a:stretch/>
        </p:blipFill>
        <p:spPr bwMode="auto">
          <a:xfrm>
            <a:off x="3243465" y="4715972"/>
            <a:ext cx="2117205" cy="1547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184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진출 분야 </a:t>
            </a:r>
            <a:r>
              <a:rPr lang="en-US" altLang="ko-KR" sz="2400" dirty="0" smtClean="0"/>
              <a:t>[</a:t>
            </a:r>
            <a:r>
              <a:rPr lang="ko-KR" altLang="en-US" sz="2400" dirty="0" smtClean="0"/>
              <a:t>전자 제품</a:t>
            </a:r>
            <a:r>
              <a:rPr lang="en-US" altLang="ko-KR" sz="2400" dirty="0" smtClean="0"/>
              <a:t>]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모바일</a:t>
            </a:r>
            <a:endParaRPr lang="en-US" altLang="ko-KR" dirty="0" smtClean="0"/>
          </a:p>
          <a:p>
            <a:pPr lvl="1"/>
            <a:r>
              <a:rPr lang="en-US" dirty="0" smtClean="0"/>
              <a:t>2001</a:t>
            </a:r>
            <a:r>
              <a:rPr lang="ko-KR" altLang="en-US" dirty="0" smtClean="0"/>
              <a:t>년 소니 </a:t>
            </a:r>
            <a:r>
              <a:rPr lang="en-US" altLang="ko-KR" dirty="0" smtClean="0"/>
              <a:t>– </a:t>
            </a:r>
            <a:r>
              <a:rPr lang="ko-KR" altLang="en-US" dirty="0" err="1" smtClean="0"/>
              <a:t>에릭손</a:t>
            </a:r>
            <a:r>
              <a:rPr lang="ko-KR" altLang="en-US" dirty="0" smtClean="0"/>
              <a:t> </a:t>
            </a:r>
            <a:r>
              <a:rPr lang="en-US" altLang="ko-KR" dirty="0" smtClean="0"/>
              <a:t>→ 2008</a:t>
            </a:r>
            <a:r>
              <a:rPr lang="ko-KR" altLang="en-US" dirty="0" smtClean="0"/>
              <a:t>년 전세계 </a:t>
            </a:r>
            <a:r>
              <a:rPr lang="ko-KR" altLang="en-US" dirty="0" err="1" smtClean="0"/>
              <a:t>휴대전화</a:t>
            </a:r>
            <a:r>
              <a:rPr lang="ko-KR" altLang="en-US" dirty="0" smtClean="0"/>
              <a:t> 판매율 </a:t>
            </a:r>
            <a:r>
              <a:rPr lang="en-US" altLang="ko-KR" dirty="0" smtClean="0"/>
              <a:t>8%</a:t>
            </a:r>
            <a:r>
              <a:rPr lang="ko-KR" altLang="en-US" dirty="0" smtClean="0"/>
              <a:t> </a:t>
            </a:r>
            <a:r>
              <a:rPr lang="en-US" altLang="ko-KR" dirty="0" smtClean="0"/>
              <a:t>→ 2016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2% → ???</a:t>
            </a:r>
          </a:p>
          <a:p>
            <a:pPr lvl="1"/>
            <a:r>
              <a:rPr lang="ko-KR" altLang="en-US" dirty="0" smtClean="0"/>
              <a:t>소니 </a:t>
            </a:r>
            <a:r>
              <a:rPr lang="en-US" altLang="ko-KR" b="1" i="1" dirty="0" err="1" smtClean="0"/>
              <a:t>Xperia</a:t>
            </a:r>
            <a:r>
              <a:rPr lang="en-US" altLang="ko-KR" dirty="0" smtClean="0"/>
              <a:t> </a:t>
            </a:r>
            <a:r>
              <a:rPr lang="ko-KR" altLang="en-US" dirty="0" smtClean="0"/>
              <a:t>시리즈로 스마트폰과 </a:t>
            </a:r>
            <a:r>
              <a:rPr lang="ko-KR" altLang="en-US" dirty="0" err="1" smtClean="0"/>
              <a:t>태블릿</a:t>
            </a:r>
            <a:r>
              <a:rPr lang="ko-KR" altLang="en-US" dirty="0" smtClean="0"/>
              <a:t> 판매</a:t>
            </a:r>
            <a:endParaRPr lang="en-US" dirty="0"/>
          </a:p>
        </p:txBody>
      </p:sp>
      <p:pic>
        <p:nvPicPr>
          <p:cNvPr id="11266" name="Picture 2" descr="Image result for sony xperia xz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2297" y="3657600"/>
            <a:ext cx="3458599" cy="3051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 descr="Image result for sony xperia table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6431" y="4526280"/>
            <a:ext cx="3025866" cy="2049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421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진출 분야 </a:t>
            </a:r>
            <a:r>
              <a:rPr lang="en-US" altLang="ko-KR" sz="2400" dirty="0" smtClean="0"/>
              <a:t>[</a:t>
            </a:r>
            <a:r>
              <a:rPr lang="ko-KR" altLang="en-US" sz="2400" dirty="0" smtClean="0"/>
              <a:t>전자 제품</a:t>
            </a:r>
            <a:r>
              <a:rPr lang="en-US" altLang="ko-KR" sz="2400" dirty="0" smtClean="0"/>
              <a:t>]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엔터테인먼트</a:t>
            </a:r>
            <a:endParaRPr lang="en-US" altLang="ko-KR" dirty="0" smtClean="0"/>
          </a:p>
          <a:p>
            <a:pPr lvl="1"/>
            <a:r>
              <a:rPr lang="en-US" dirty="0" smtClean="0"/>
              <a:t>1994</a:t>
            </a:r>
            <a:r>
              <a:rPr lang="ko-KR" altLang="en-US" dirty="0" smtClean="0"/>
              <a:t>년 </a:t>
            </a:r>
            <a:r>
              <a:rPr lang="ko-KR" altLang="en-US" dirty="0" err="1" smtClean="0"/>
              <a:t>플레이스테이션</a:t>
            </a:r>
            <a:r>
              <a:rPr lang="ko-KR" altLang="en-US" dirty="0" smtClean="0"/>
              <a:t> 전세계 콘솔 점유율 </a:t>
            </a:r>
            <a:r>
              <a:rPr lang="en-US" altLang="ko-KR" dirty="0" smtClean="0"/>
              <a:t>61% → PS2 </a:t>
            </a:r>
            <a:r>
              <a:rPr lang="ko-KR" altLang="en-US" dirty="0" smtClean="0"/>
              <a:t>전세계 콘솔 판매율 </a:t>
            </a:r>
            <a:r>
              <a:rPr lang="en-US" altLang="ko-KR" dirty="0" smtClean="0"/>
              <a:t>1</a:t>
            </a:r>
            <a:r>
              <a:rPr lang="ko-KR" altLang="en-US" dirty="0" smtClean="0"/>
              <a:t>위 </a:t>
            </a:r>
            <a:r>
              <a:rPr lang="en-US" altLang="ko-KR" dirty="0" smtClean="0"/>
              <a:t>(1</a:t>
            </a:r>
            <a:r>
              <a:rPr lang="ko-KR" altLang="en-US" dirty="0" smtClean="0"/>
              <a:t>억 </a:t>
            </a:r>
            <a:r>
              <a:rPr lang="en-US" altLang="ko-KR" dirty="0" smtClean="0"/>
              <a:t>5</a:t>
            </a:r>
            <a:r>
              <a:rPr lang="ko-KR" altLang="en-US" dirty="0" smtClean="0"/>
              <a:t>천만대 판매</a:t>
            </a:r>
            <a:r>
              <a:rPr lang="en-US" altLang="ko-KR" dirty="0" smtClean="0"/>
              <a:t>) → PS3 → PS4 + PlayStation VR → ???</a:t>
            </a:r>
          </a:p>
          <a:p>
            <a:pPr lvl="1"/>
            <a:endParaRPr lang="en-US" dirty="0" smtClean="0"/>
          </a:p>
        </p:txBody>
      </p:sp>
      <p:pic>
        <p:nvPicPr>
          <p:cNvPr id="12290" name="Picture 2" descr="Image result for ps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440" y="4044995"/>
            <a:ext cx="2504585" cy="2218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4273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진출 분야 </a:t>
            </a:r>
            <a:r>
              <a:rPr lang="en-US" altLang="ko-KR" sz="2400" dirty="0" smtClean="0"/>
              <a:t>[</a:t>
            </a:r>
            <a:r>
              <a:rPr lang="ko-KR" altLang="en-US" sz="2400" dirty="0" smtClean="0"/>
              <a:t>엔터테인먼트</a:t>
            </a:r>
            <a:r>
              <a:rPr lang="en-US" altLang="ko-KR" sz="2400" dirty="0" smtClean="0"/>
              <a:t>]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영화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소니 </a:t>
            </a:r>
            <a:r>
              <a:rPr lang="ko-KR" altLang="en-US" dirty="0" err="1" smtClean="0"/>
              <a:t>픽쳐스</a:t>
            </a:r>
            <a:r>
              <a:rPr lang="ko-KR" altLang="en-US" dirty="0" smtClean="0"/>
              <a:t> </a:t>
            </a:r>
            <a:r>
              <a:rPr lang="en-US" altLang="ko-KR" sz="1600" i="1" dirty="0" smtClean="0"/>
              <a:t>(Sony Pictures Entertainment) - </a:t>
            </a:r>
            <a:r>
              <a:rPr lang="ko-KR" altLang="en-US" dirty="0" smtClean="0"/>
              <a:t>전세계 영화 스튜디오 크기 </a:t>
            </a:r>
            <a:r>
              <a:rPr lang="en-US" altLang="ko-KR" dirty="0" smtClean="0"/>
              <a:t>3</a:t>
            </a:r>
            <a:r>
              <a:rPr lang="ko-KR" altLang="en-US" dirty="0" smtClean="0"/>
              <a:t>위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스파이더맨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맨인블랙</a:t>
            </a:r>
            <a:r>
              <a:rPr lang="ko-KR" altLang="en-US" dirty="0" smtClean="0"/>
              <a:t> 등 많은 영화 제작</a:t>
            </a:r>
            <a:endParaRPr lang="en-US" altLang="ko-KR" dirty="0" smtClean="0"/>
          </a:p>
          <a:p>
            <a:pPr lvl="1"/>
            <a:r>
              <a:rPr lang="en-US" dirty="0" smtClean="0"/>
              <a:t>1989</a:t>
            </a:r>
            <a:r>
              <a:rPr lang="ko-KR" altLang="en-US" dirty="0" smtClean="0"/>
              <a:t>년 콜롬비아 </a:t>
            </a:r>
            <a:r>
              <a:rPr lang="ko-KR" altLang="en-US" dirty="0" err="1" smtClean="0"/>
              <a:t>픽쳐스</a:t>
            </a:r>
            <a:r>
              <a:rPr lang="ko-KR" altLang="en-US" dirty="0" smtClean="0"/>
              <a:t> 인수 </a:t>
            </a:r>
            <a:r>
              <a:rPr lang="en-US" altLang="ko-KR" dirty="0" smtClean="0"/>
              <a:t>→ 2000</a:t>
            </a:r>
            <a:r>
              <a:rPr lang="ko-KR" altLang="en-US" dirty="0" smtClean="0"/>
              <a:t>년 </a:t>
            </a:r>
            <a:r>
              <a:rPr lang="ko-KR" altLang="en-US" dirty="0" err="1" smtClean="0"/>
              <a:t>부도위기</a:t>
            </a:r>
            <a:r>
              <a:rPr lang="ko-KR" altLang="en-US" dirty="0" smtClean="0"/>
              <a:t> </a:t>
            </a:r>
            <a:r>
              <a:rPr lang="en-US" altLang="ko-KR" dirty="0" smtClean="0"/>
              <a:t>→ </a:t>
            </a:r>
            <a:r>
              <a:rPr lang="ko-KR" altLang="en-US" dirty="0" err="1" smtClean="0"/>
              <a:t>스파이더맨</a:t>
            </a:r>
            <a:r>
              <a:rPr lang="ko-KR" altLang="en-US" dirty="0" smtClean="0"/>
              <a:t> </a:t>
            </a:r>
            <a:r>
              <a:rPr lang="en-US" altLang="ko-KR" dirty="0" smtClean="0"/>
              <a:t>→ ???</a:t>
            </a:r>
            <a:endParaRPr lang="en-US" dirty="0" smtClean="0"/>
          </a:p>
        </p:txBody>
      </p:sp>
      <p:pic>
        <p:nvPicPr>
          <p:cNvPr id="13314" name="Picture 2" descr="Image result for spider man vai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0580" y="5002860"/>
            <a:ext cx="4503420" cy="1855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3187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진출 분야 </a:t>
            </a:r>
            <a:r>
              <a:rPr lang="en-US" altLang="ko-KR" sz="2400" dirty="0" smtClean="0"/>
              <a:t>[</a:t>
            </a:r>
            <a:r>
              <a:rPr lang="ko-KR" altLang="en-US" sz="2400" dirty="0" smtClean="0"/>
              <a:t>엔터테인먼트</a:t>
            </a:r>
            <a:r>
              <a:rPr lang="en-US" altLang="ko-KR" sz="2400" dirty="0" smtClean="0"/>
              <a:t>]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음악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소니 뮤직 </a:t>
            </a:r>
            <a:r>
              <a:rPr lang="en-US" altLang="ko-KR" sz="1600" i="1" dirty="0" smtClean="0"/>
              <a:t>(Sony Music Entertainment) - </a:t>
            </a:r>
            <a:r>
              <a:rPr lang="ko-KR" altLang="en-US" dirty="0" smtClean="0"/>
              <a:t>전세계 음반 </a:t>
            </a:r>
            <a:r>
              <a:rPr lang="en-US" altLang="ko-KR" dirty="0" smtClean="0"/>
              <a:t>2</a:t>
            </a:r>
            <a:r>
              <a:rPr lang="ko-KR" altLang="en-US" dirty="0" smtClean="0"/>
              <a:t>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마이클 </a:t>
            </a:r>
            <a:r>
              <a:rPr lang="ko-KR" altLang="en-US" dirty="0" err="1" smtClean="0"/>
              <a:t>잭슨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비틀즈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에미넴</a:t>
            </a:r>
            <a:r>
              <a:rPr lang="ko-KR" altLang="en-US" dirty="0" smtClean="0"/>
              <a:t> 등 많은 아티스트들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14340" name="Picture 4" descr="Image result for sony music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350" y="4229100"/>
            <a:ext cx="2675466" cy="1805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 descr="Image result for emine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4996" y="3550920"/>
            <a:ext cx="2000783" cy="330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94360" y="2240280"/>
            <a:ext cx="7955280" cy="1315720"/>
          </a:xfrm>
        </p:spPr>
        <p:txBody>
          <a:bodyPr/>
          <a:lstStyle/>
          <a:p>
            <a:r>
              <a:rPr lang="ja-JP" altLang="en-US" dirty="0"/>
              <a:t>ありが</a:t>
            </a:r>
            <a:r>
              <a:rPr lang="ja-JP" altLang="en-US" dirty="0" smtClean="0"/>
              <a:t>とう ご</a:t>
            </a:r>
            <a:r>
              <a:rPr lang="ja-JP" altLang="en-US" dirty="0"/>
              <a:t>ざいます。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20425 </a:t>
            </a:r>
            <a:r>
              <a:rPr lang="ko-KR" altLang="en-US" dirty="0" smtClean="0"/>
              <a:t>조나단</a:t>
            </a:r>
            <a:endParaRPr lang="en-US" dirty="0"/>
          </a:p>
        </p:txBody>
      </p:sp>
      <p:pic>
        <p:nvPicPr>
          <p:cNvPr id="6" name="Picture 2" descr="Image result for son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8700" y="730805"/>
            <a:ext cx="3902870" cy="1951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92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목차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romanUcPeriod"/>
            </a:pPr>
            <a:r>
              <a:rPr lang="ko-KR" altLang="en-US" dirty="0" smtClean="0"/>
              <a:t>소개</a:t>
            </a:r>
            <a:endParaRPr lang="en-US" altLang="ko-KR" dirty="0" smtClean="0"/>
          </a:p>
          <a:p>
            <a:pPr marL="514350" indent="-514350">
              <a:buFont typeface="+mj-lt"/>
              <a:buAutoNum type="romanUcPeriod"/>
            </a:pPr>
            <a:r>
              <a:rPr lang="ko-KR" altLang="en-US" dirty="0" smtClean="0"/>
              <a:t>역사</a:t>
            </a:r>
            <a:endParaRPr lang="en-US" altLang="ko-KR" dirty="0" smtClean="0"/>
          </a:p>
          <a:p>
            <a:pPr marL="514350" indent="-514350">
              <a:buFont typeface="+mj-lt"/>
              <a:buAutoNum type="romanUcPeriod"/>
            </a:pPr>
            <a:r>
              <a:rPr lang="ko-KR" altLang="en-US" dirty="0" smtClean="0"/>
              <a:t>기술</a:t>
            </a:r>
            <a:endParaRPr lang="en-US" altLang="ko-KR" dirty="0" smtClean="0"/>
          </a:p>
          <a:p>
            <a:pPr marL="514350" indent="-514350">
              <a:buFont typeface="+mj-lt"/>
              <a:buAutoNum type="romanUcPeriod"/>
            </a:pPr>
            <a:r>
              <a:rPr lang="ko-KR" altLang="en-US" dirty="0" smtClean="0"/>
              <a:t>진출 분야</a:t>
            </a:r>
            <a:endParaRPr lang="en-US" altLang="ko-KR" dirty="0" smtClean="0"/>
          </a:p>
          <a:p>
            <a:pPr marL="514350" indent="-514350">
              <a:buFont typeface="+mj-lt"/>
              <a:buAutoNum type="roman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932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소개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Sony </a:t>
            </a:r>
            <a:r>
              <a:rPr lang="en-US" b="1" i="1" dirty="0" smtClean="0"/>
              <a:t>Corporation (</a:t>
            </a:r>
            <a:r>
              <a:rPr lang="ja-JP" altLang="en-US" b="1" i="1" dirty="0"/>
              <a:t>ソニー株式會</a:t>
            </a:r>
            <a:r>
              <a:rPr lang="ja-JP" altLang="en-US" b="1" i="1" dirty="0" smtClean="0"/>
              <a:t>社</a:t>
            </a:r>
            <a:r>
              <a:rPr lang="en-US" altLang="ja-JP" b="1" i="1" dirty="0" smtClean="0"/>
              <a:t>)</a:t>
            </a:r>
          </a:p>
          <a:p>
            <a:pPr lvl="1"/>
            <a:r>
              <a:rPr lang="ko-KR" altLang="en-US" dirty="0" err="1" smtClean="0"/>
              <a:t>전자제품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엔터테인먼트</a:t>
            </a:r>
            <a:r>
              <a:rPr lang="en-US" altLang="ko-KR" dirty="0"/>
              <a:t> </a:t>
            </a:r>
            <a:r>
              <a:rPr lang="ko-KR" altLang="en-US" dirty="0" smtClean="0"/>
              <a:t>사업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일본산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정보 기술 기업 </a:t>
            </a:r>
            <a:r>
              <a:rPr lang="en-US" altLang="ko-KR" b="1" i="1" dirty="0" smtClean="0"/>
              <a:t>10</a:t>
            </a:r>
            <a:r>
              <a:rPr lang="ko-KR" altLang="en-US" b="1" i="1" dirty="0" smtClean="0"/>
              <a:t>위 </a:t>
            </a:r>
            <a:r>
              <a:rPr lang="en-US" altLang="ko-KR" i="1" dirty="0" smtClean="0"/>
              <a:t>(670</a:t>
            </a:r>
            <a:r>
              <a:rPr lang="ko-KR" altLang="en-US" i="1" dirty="0" smtClean="0"/>
              <a:t>억 </a:t>
            </a:r>
            <a:r>
              <a:rPr lang="en-US" altLang="ko-KR" i="1" dirty="0" smtClean="0"/>
              <a:t>$)</a:t>
            </a:r>
          </a:p>
          <a:p>
            <a:pPr lvl="2"/>
            <a:r>
              <a:rPr lang="en-US" altLang="ko-KR" dirty="0" smtClean="0"/>
              <a:t>14</a:t>
            </a:r>
            <a:r>
              <a:rPr lang="ko-KR" altLang="en-US" dirty="0" smtClean="0"/>
              <a:t>개국 진출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125,300 </a:t>
            </a:r>
            <a:r>
              <a:rPr lang="ko-KR" altLang="en-US" dirty="0" smtClean="0"/>
              <a:t>명의 직원</a:t>
            </a:r>
            <a:endParaRPr lang="en-US" altLang="ko-KR" dirty="0" smtClean="0"/>
          </a:p>
          <a:p>
            <a:pPr lvl="1"/>
            <a:endParaRPr lang="en-US" dirty="0"/>
          </a:p>
        </p:txBody>
      </p:sp>
      <p:pic>
        <p:nvPicPr>
          <p:cNvPr id="6" name="Picture 2" descr="Image result for sony log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88" r="29050"/>
          <a:stretch/>
        </p:blipFill>
        <p:spPr bwMode="auto">
          <a:xfrm>
            <a:off x="5905500" y="2811779"/>
            <a:ext cx="1973955" cy="2286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7020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소개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" y="2194560"/>
            <a:ext cx="7525800" cy="38200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94360" y="4587240"/>
            <a:ext cx="7525800" cy="2209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55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역사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1946</a:t>
            </a:r>
            <a:r>
              <a:rPr lang="ko-KR" altLang="en-US" dirty="0" smtClean="0"/>
              <a:t>년 </a:t>
            </a:r>
            <a:r>
              <a:rPr lang="en-US" altLang="ko-KR" dirty="0" smtClean="0"/>
              <a:t>– 2017</a:t>
            </a:r>
            <a:r>
              <a:rPr lang="ko-KR" altLang="en-US" dirty="0" smtClean="0"/>
              <a:t>년</a:t>
            </a:r>
            <a:endParaRPr lang="en-US" altLang="ko-KR" dirty="0" smtClean="0"/>
          </a:p>
          <a:p>
            <a:pPr lvl="1"/>
            <a:r>
              <a:rPr lang="en-US" dirty="0" smtClean="0"/>
              <a:t>71</a:t>
            </a:r>
            <a:r>
              <a:rPr lang="ko-KR" altLang="en-US" dirty="0" smtClean="0"/>
              <a:t>년 전에 설립</a:t>
            </a:r>
            <a:endParaRPr lang="en-US" altLang="ko-KR" dirty="0"/>
          </a:p>
          <a:p>
            <a:pPr lvl="1"/>
            <a:r>
              <a:rPr lang="en-US" altLang="ko-KR" dirty="0" smtClean="0"/>
              <a:t>1946</a:t>
            </a:r>
            <a:r>
              <a:rPr lang="ko-KR" altLang="en-US" dirty="0" smtClean="0"/>
              <a:t>년</a:t>
            </a:r>
            <a:r>
              <a:rPr lang="en-US" altLang="ko-KR" dirty="0" smtClean="0"/>
              <a:t>, 530</a:t>
            </a:r>
            <a:r>
              <a:rPr lang="ko-KR" altLang="en-US" dirty="0" smtClean="0"/>
              <a:t>달러와 </a:t>
            </a:r>
            <a:r>
              <a:rPr lang="en-US" altLang="ko-KR" dirty="0" smtClean="0"/>
              <a:t>8</a:t>
            </a:r>
            <a:r>
              <a:rPr lang="ko-KR" altLang="en-US" dirty="0" smtClean="0"/>
              <a:t>명의 직원으로 창업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1979</a:t>
            </a:r>
            <a:r>
              <a:rPr lang="ko-KR" altLang="en-US" dirty="0" smtClean="0"/>
              <a:t>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휴대용 카세트인 </a:t>
            </a:r>
            <a:r>
              <a:rPr lang="en-US" altLang="ko-KR" dirty="0" smtClean="0"/>
              <a:t>“</a:t>
            </a:r>
            <a:r>
              <a:rPr lang="ko-KR" altLang="en-US" b="1" dirty="0" smtClean="0"/>
              <a:t>워크맨</a:t>
            </a:r>
            <a:r>
              <a:rPr lang="en-US" altLang="ko-KR" b="1" dirty="0" smtClean="0"/>
              <a:t>” </a:t>
            </a:r>
            <a:r>
              <a:rPr lang="ko-KR" altLang="en-US" dirty="0" smtClean="0"/>
              <a:t>을 개발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판매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총 </a:t>
            </a:r>
            <a:r>
              <a:rPr lang="en-US" altLang="ko-KR" dirty="0" smtClean="0"/>
              <a:t>3</a:t>
            </a:r>
            <a:r>
              <a:rPr lang="ko-KR" altLang="en-US" dirty="0" smtClean="0"/>
              <a:t>억 </a:t>
            </a:r>
            <a:r>
              <a:rPr lang="en-US" altLang="ko-KR" dirty="0" smtClean="0"/>
              <a:t>8</a:t>
            </a:r>
            <a:r>
              <a:rPr lang="ko-KR" altLang="en-US" dirty="0" smtClean="0"/>
              <a:t>천만대를 판매함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소형 가전의 시대를 새로 염</a:t>
            </a:r>
            <a:endParaRPr lang="en-US" altLang="ko-KR" sz="1050" dirty="0"/>
          </a:p>
          <a:p>
            <a:pPr lvl="1"/>
            <a:r>
              <a:rPr lang="en-US" altLang="ko-KR" dirty="0" smtClean="0"/>
              <a:t>1994</a:t>
            </a:r>
            <a:r>
              <a:rPr lang="ko-KR" altLang="en-US" dirty="0" smtClean="0"/>
              <a:t>년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가정용 게임 콘솔인 </a:t>
            </a:r>
            <a:r>
              <a:rPr lang="en-US" altLang="ko-KR" b="1" dirty="0" smtClean="0"/>
              <a:t>“</a:t>
            </a:r>
            <a:r>
              <a:rPr lang="ko-KR" altLang="en-US" b="1" dirty="0" err="1" smtClean="0"/>
              <a:t>플레이스테이션</a:t>
            </a:r>
            <a:r>
              <a:rPr lang="en-US" altLang="ko-KR" b="1" dirty="0" smtClean="0"/>
              <a:t>”</a:t>
            </a:r>
            <a:r>
              <a:rPr lang="ko-KR" altLang="en-US" dirty="0" smtClean="0"/>
              <a:t>을 개발</a:t>
            </a:r>
            <a:r>
              <a:rPr lang="en-US" altLang="ko-KR" dirty="0" smtClean="0"/>
              <a:t>, </a:t>
            </a:r>
            <a:r>
              <a:rPr lang="ko-KR" altLang="en-US" dirty="0" smtClean="0"/>
              <a:t>판매</a:t>
            </a:r>
            <a:endParaRPr lang="en-US" altLang="ko-KR" dirty="0" smtClean="0"/>
          </a:p>
        </p:txBody>
      </p:sp>
      <p:grpSp>
        <p:nvGrpSpPr>
          <p:cNvPr id="7" name="Group 6"/>
          <p:cNvGrpSpPr/>
          <p:nvPr/>
        </p:nvGrpSpPr>
        <p:grpSpPr>
          <a:xfrm>
            <a:off x="6790770" y="2194560"/>
            <a:ext cx="1944000" cy="1793415"/>
            <a:chOff x="6790770" y="2194560"/>
            <a:chExt cx="1944000" cy="1793415"/>
          </a:xfrm>
        </p:grpSpPr>
        <p:pic>
          <p:nvPicPr>
            <p:cNvPr id="3074" name="Picture 2" descr="https://upload.wikimedia.org/wikipedia/en/c/c0/Tobei.gi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87140" y="2194560"/>
              <a:ext cx="1351260" cy="15164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/>
            <p:cNvSpPr txBox="1"/>
            <p:nvPr/>
          </p:nvSpPr>
          <p:spPr>
            <a:xfrm>
              <a:off x="6790770" y="3710976"/>
              <a:ext cx="194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latin typeface="Noto Sans CJK KR DemiLight" panose="020B0400000000000000" pitchFamily="34" charset="-127"/>
                  <a:ea typeface="Noto Sans CJK KR DemiLight" panose="020B0400000000000000" pitchFamily="34" charset="-127"/>
                </a:rPr>
                <a:t>Masaru </a:t>
              </a:r>
              <a:r>
                <a:rPr lang="en-US" sz="1200" dirty="0" err="1" smtClean="0">
                  <a:latin typeface="Noto Sans CJK KR DemiLight" panose="020B0400000000000000" pitchFamily="34" charset="-127"/>
                  <a:ea typeface="Noto Sans CJK KR DemiLight" panose="020B0400000000000000" pitchFamily="34" charset="-127"/>
                </a:rPr>
                <a:t>Ibuka</a:t>
              </a:r>
              <a:r>
                <a:rPr lang="en-US" sz="1200" dirty="0" smtClean="0">
                  <a:latin typeface="Noto Sans CJK KR DemiLight" panose="020B0400000000000000" pitchFamily="34" charset="-127"/>
                  <a:ea typeface="Noto Sans CJK KR DemiLight" panose="020B0400000000000000" pitchFamily="34" charset="-127"/>
                </a:rPr>
                <a:t> </a:t>
              </a:r>
              <a:r>
                <a:rPr lang="ko-KR" altLang="en-US" sz="1200" dirty="0" smtClean="0">
                  <a:latin typeface="Noto Sans CJK KR DemiLight" panose="020B0400000000000000" pitchFamily="34" charset="-127"/>
                  <a:ea typeface="Noto Sans CJK KR DemiLight" panose="020B0400000000000000" pitchFamily="34" charset="-127"/>
                </a:rPr>
                <a:t>井深 </a:t>
              </a:r>
              <a:r>
                <a:rPr lang="ko-KR" altLang="en-US" sz="1200" dirty="0">
                  <a:latin typeface="Noto Sans CJK KR DemiLight" panose="020B0400000000000000" pitchFamily="34" charset="-127"/>
                  <a:ea typeface="Noto Sans CJK KR DemiLight" panose="020B0400000000000000" pitchFamily="34" charset="-127"/>
                </a:rPr>
                <a:t>大</a:t>
              </a:r>
              <a:endParaRPr lang="en-US" sz="1200" dirty="0">
                <a:latin typeface="Noto Sans CJK KR DemiLight" panose="020B0400000000000000" pitchFamily="34" charset="-127"/>
                <a:ea typeface="Noto Sans CJK KR DemiLight" panose="020B04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1711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독보적 기술 </a:t>
            </a:r>
            <a:r>
              <a:rPr lang="en-US" altLang="ko-KR" dirty="0" smtClean="0"/>
              <a:t>→ ???</a:t>
            </a:r>
          </a:p>
          <a:p>
            <a:r>
              <a:rPr lang="ko-KR" altLang="en-US" dirty="0" smtClean="0"/>
              <a:t>영상 녹화</a:t>
            </a:r>
            <a:endParaRPr lang="en-US" altLang="ko-KR" dirty="0" smtClean="0"/>
          </a:p>
          <a:p>
            <a:pPr lvl="1"/>
            <a:r>
              <a:rPr lang="en-US" altLang="ko-KR" b="1" i="1" dirty="0" smtClean="0"/>
              <a:t>Betamax</a:t>
            </a:r>
            <a:r>
              <a:rPr lang="en-US" altLang="ko-KR" dirty="0" smtClean="0"/>
              <a:t> </a:t>
            </a:r>
            <a:r>
              <a:rPr lang="ko-KR" altLang="en-US" dirty="0" smtClean="0"/>
              <a:t>비디오 테이프를 개발 </a:t>
            </a:r>
            <a:r>
              <a:rPr lang="en-US" altLang="ko-KR" dirty="0" smtClean="0"/>
              <a:t>→ VHS</a:t>
            </a:r>
            <a:r>
              <a:rPr lang="ko-KR" altLang="en-US" dirty="0" smtClean="0"/>
              <a:t>에게 밀림</a:t>
            </a:r>
            <a:endParaRPr lang="en-US" altLang="ko-KR" dirty="0" smtClean="0"/>
          </a:p>
        </p:txBody>
      </p:sp>
      <p:pic>
        <p:nvPicPr>
          <p:cNvPr id="5122" name="Picture 2" descr="Image result for betamax vs vh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194" y="4229100"/>
            <a:ext cx="4065611" cy="2030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11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기술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독보적 기술 </a:t>
            </a:r>
            <a:r>
              <a:rPr lang="en-US" altLang="ko-KR" dirty="0" smtClean="0"/>
              <a:t>→ ???</a:t>
            </a:r>
          </a:p>
          <a:p>
            <a:r>
              <a:rPr lang="ko-KR" altLang="en-US" dirty="0" smtClean="0"/>
              <a:t>음성 녹음</a:t>
            </a:r>
            <a:endParaRPr lang="en-US" altLang="ko-KR" dirty="0" smtClean="0"/>
          </a:p>
          <a:p>
            <a:pPr lvl="1"/>
            <a:r>
              <a:rPr lang="en-US" altLang="ko-KR" b="1" i="1" dirty="0" smtClean="0"/>
              <a:t>Hi-MD</a:t>
            </a:r>
            <a:r>
              <a:rPr lang="ko-KR" altLang="en-US" dirty="0" smtClean="0"/>
              <a:t>라는 기술로 </a:t>
            </a:r>
            <a:r>
              <a:rPr lang="en-US" altLang="ko-KR" b="1" i="1" dirty="0" err="1" smtClean="0"/>
              <a:t>MiniDisc</a:t>
            </a:r>
            <a:r>
              <a:rPr lang="ko-KR" altLang="en-US" dirty="0" smtClean="0"/>
              <a:t>를 개발 </a:t>
            </a:r>
            <a:r>
              <a:rPr lang="en-US" altLang="ko-KR" dirty="0" smtClean="0"/>
              <a:t>→ mp3</a:t>
            </a:r>
            <a:r>
              <a:rPr lang="ko-KR" altLang="en-US" dirty="0" smtClean="0"/>
              <a:t>에게 밀림</a:t>
            </a:r>
            <a:endParaRPr lang="en-US" altLang="ko-KR" dirty="0" smtClean="0"/>
          </a:p>
          <a:p>
            <a:r>
              <a:rPr lang="ko-KR" altLang="en-US" dirty="0" smtClean="0"/>
              <a:t>저장 장치</a:t>
            </a:r>
            <a:endParaRPr lang="en-US" altLang="ko-KR" dirty="0" smtClean="0"/>
          </a:p>
          <a:p>
            <a:pPr lvl="1"/>
            <a:r>
              <a:rPr lang="en-US" altLang="ko-KR" b="1" i="1" dirty="0" smtClean="0"/>
              <a:t>MMCD</a:t>
            </a:r>
            <a:r>
              <a:rPr lang="ko-KR" altLang="en-US" dirty="0" smtClean="0"/>
              <a:t>와 </a:t>
            </a:r>
            <a:r>
              <a:rPr lang="en-US" altLang="ko-KR" b="1" i="1" dirty="0" smtClean="0"/>
              <a:t>SD</a:t>
            </a:r>
            <a:r>
              <a:rPr lang="ko-KR" altLang="en-US" dirty="0" smtClean="0"/>
              <a:t>를 개발</a:t>
            </a:r>
            <a:r>
              <a:rPr lang="en-US" altLang="ko-KR" dirty="0"/>
              <a:t> </a:t>
            </a:r>
            <a:r>
              <a:rPr lang="en-US" altLang="ko-KR" dirty="0" smtClean="0"/>
              <a:t>→ CD / DVD</a:t>
            </a:r>
            <a:r>
              <a:rPr lang="ko-KR" altLang="en-US" dirty="0" smtClean="0"/>
              <a:t>에게 밀림</a:t>
            </a:r>
            <a:endParaRPr lang="en-US" altLang="ko-KR" dirty="0" smtClean="0"/>
          </a:p>
        </p:txBody>
      </p:sp>
      <p:pic>
        <p:nvPicPr>
          <p:cNvPr id="6146" name="Picture 2" descr="Image result for minidisc vs c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9271" y="4269600"/>
            <a:ext cx="2327969" cy="2202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865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진출 분야 </a:t>
            </a:r>
            <a:r>
              <a:rPr lang="en-US" altLang="ko-KR" sz="2400" dirty="0" smtClean="0"/>
              <a:t>[</a:t>
            </a:r>
            <a:r>
              <a:rPr lang="ko-KR" altLang="en-US" sz="2400" dirty="0" smtClean="0"/>
              <a:t>전자 제품</a:t>
            </a:r>
            <a:r>
              <a:rPr lang="en-US" altLang="ko-KR" sz="2400" dirty="0" smtClean="0"/>
              <a:t>]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음성</a:t>
            </a:r>
            <a:endParaRPr lang="en-US" altLang="ko-KR" dirty="0" smtClean="0"/>
          </a:p>
          <a:p>
            <a:pPr lvl="1"/>
            <a:r>
              <a:rPr lang="en-US" dirty="0" smtClean="0"/>
              <a:t>1979</a:t>
            </a:r>
            <a:r>
              <a:rPr lang="ko-KR" altLang="en-US" dirty="0" smtClean="0"/>
              <a:t>년 워크맨 </a:t>
            </a:r>
            <a:r>
              <a:rPr lang="en-US" altLang="ko-KR" dirty="0" smtClean="0"/>
              <a:t>→ </a:t>
            </a:r>
            <a:r>
              <a:rPr lang="ko-KR" altLang="en-US" dirty="0" smtClean="0"/>
              <a:t>현재 </a:t>
            </a:r>
            <a:r>
              <a:rPr lang="ko-KR" altLang="en-US" dirty="0" err="1" smtClean="0"/>
              <a:t>고음질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저가성비</a:t>
            </a:r>
            <a:r>
              <a:rPr lang="ko-KR" altLang="en-US" dirty="0" smtClean="0"/>
              <a:t> 제품을 생산 중</a:t>
            </a:r>
            <a:endParaRPr lang="en-US" altLang="ko-KR" dirty="0" smtClean="0"/>
          </a:p>
        </p:txBody>
      </p:sp>
      <p:pic>
        <p:nvPicPr>
          <p:cNvPr id="8194" name="Picture 2" descr="Image result for walkma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5511" y="3736340"/>
            <a:ext cx="4492977" cy="252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0701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진출 분야 </a:t>
            </a:r>
            <a:r>
              <a:rPr lang="en-US" altLang="ko-KR" sz="2400" dirty="0" smtClean="0"/>
              <a:t>[</a:t>
            </a:r>
            <a:r>
              <a:rPr lang="ko-KR" altLang="en-US" sz="2400" dirty="0" smtClean="0"/>
              <a:t>전자 제품</a:t>
            </a:r>
            <a:r>
              <a:rPr lang="en-US" altLang="ko-KR" sz="2400" dirty="0" smtClean="0"/>
              <a:t>]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컴퓨팅</a:t>
            </a:r>
            <a:endParaRPr lang="en-US" altLang="ko-KR" dirty="0" smtClean="0"/>
          </a:p>
          <a:p>
            <a:pPr lvl="1"/>
            <a:r>
              <a:rPr lang="en-US" dirty="0" smtClean="0"/>
              <a:t>80</a:t>
            </a:r>
            <a:r>
              <a:rPr lang="ko-KR" altLang="en-US" dirty="0" smtClean="0"/>
              <a:t>년대에 일본 내수용 개인용 컴퓨터를 생산</a:t>
            </a:r>
            <a:endParaRPr lang="en-US" altLang="ko-KR" dirty="0" smtClean="0"/>
          </a:p>
          <a:p>
            <a:pPr lvl="1"/>
            <a:r>
              <a:rPr lang="en-US" dirty="0" smtClean="0"/>
              <a:t>1996</a:t>
            </a:r>
            <a:r>
              <a:rPr lang="ko-KR" altLang="en-US" dirty="0" smtClean="0"/>
              <a:t>년 </a:t>
            </a:r>
            <a:r>
              <a:rPr lang="en-US" altLang="ko-KR" b="1" i="1" dirty="0" smtClean="0"/>
              <a:t>VAIO</a:t>
            </a:r>
            <a:r>
              <a:rPr lang="en-US" altLang="ko-KR" i="1" dirty="0" smtClean="0"/>
              <a:t> </a:t>
            </a:r>
            <a:r>
              <a:rPr lang="ko-KR" altLang="en-US" dirty="0" smtClean="0"/>
              <a:t>브랜드 </a:t>
            </a:r>
            <a:r>
              <a:rPr lang="en-US" altLang="ko-KR" dirty="0" smtClean="0"/>
              <a:t>→ 2006</a:t>
            </a:r>
            <a:r>
              <a:rPr lang="ko-KR" altLang="en-US" dirty="0" smtClean="0"/>
              <a:t>년 배터리 폭발 </a:t>
            </a:r>
            <a:r>
              <a:rPr lang="ko-KR" altLang="en-US" dirty="0" err="1" smtClean="0"/>
              <a:t>리콜</a:t>
            </a:r>
            <a:r>
              <a:rPr lang="ko-KR" altLang="en-US" dirty="0" smtClean="0"/>
              <a:t> 사건 </a:t>
            </a:r>
            <a:r>
              <a:rPr lang="en-US" altLang="ko-KR" dirty="0" smtClean="0"/>
              <a:t>→ 2014</a:t>
            </a:r>
            <a:r>
              <a:rPr lang="ko-KR" altLang="en-US" dirty="0" smtClean="0"/>
              <a:t>년 매각</a:t>
            </a:r>
            <a:endParaRPr lang="en-US" altLang="ko-KR" dirty="0"/>
          </a:p>
        </p:txBody>
      </p:sp>
      <p:pic>
        <p:nvPicPr>
          <p:cNvPr id="9218" name="Picture 2" descr="Image result for vai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6904" y="4435200"/>
            <a:ext cx="3743945" cy="2036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2575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1620</TotalTime>
  <Words>1017</Words>
  <Application>Microsoft Office PowerPoint</Application>
  <PresentationFormat>On-screen Show (4:3)</PresentationFormat>
  <Paragraphs>126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Century Gothic</vt:lpstr>
      <vt:lpstr>Noto Sans CJK KR DemiLight</vt:lpstr>
      <vt:lpstr>Arial</vt:lpstr>
      <vt:lpstr>맑은 고딕</vt:lpstr>
      <vt:lpstr>Vapor Trail</vt:lpstr>
      <vt:lpstr>PowerPoint Presentation</vt:lpstr>
      <vt:lpstr>목차</vt:lpstr>
      <vt:lpstr>소개</vt:lpstr>
      <vt:lpstr>소개</vt:lpstr>
      <vt:lpstr>역사</vt:lpstr>
      <vt:lpstr>기술</vt:lpstr>
      <vt:lpstr>기술</vt:lpstr>
      <vt:lpstr>진출 분야 [전자 제품]</vt:lpstr>
      <vt:lpstr>진출 분야 [전자 제품]</vt:lpstr>
      <vt:lpstr>진출 분야 [전자 제품]</vt:lpstr>
      <vt:lpstr>진출 분야 [전자 제품]</vt:lpstr>
      <vt:lpstr>진출 분야 [전자 제품]</vt:lpstr>
      <vt:lpstr>진출 분야 [엔터테인먼트]</vt:lpstr>
      <vt:lpstr>진출 분야 [엔터테인먼트]</vt:lpstr>
      <vt:lpstr>ありがとう ございます。</vt:lpstr>
    </vt:vector>
  </TitlesOfParts>
  <Company>Bedrock Pictures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Sony</dc:title>
  <dc:subject>Sony</dc:subject>
  <dc:creator>Nathan Cho</dc:creator>
  <cp:lastModifiedBy>Nathan Cho</cp:lastModifiedBy>
  <cp:revision>34</cp:revision>
  <dcterms:created xsi:type="dcterms:W3CDTF">2017-05-22T13:57:32Z</dcterms:created>
  <dcterms:modified xsi:type="dcterms:W3CDTF">2017-05-23T16:58:05Z</dcterms:modified>
</cp:coreProperties>
</file>

<file path=docProps/thumbnail.jpeg>
</file>